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18"/>
  </p:notesMasterIdLst>
  <p:sldIdLst>
    <p:sldId id="256" r:id="rId2"/>
    <p:sldId id="258" r:id="rId3"/>
    <p:sldId id="280" r:id="rId4"/>
    <p:sldId id="257" r:id="rId5"/>
    <p:sldId id="272" r:id="rId6"/>
    <p:sldId id="275" r:id="rId7"/>
    <p:sldId id="262" r:id="rId8"/>
    <p:sldId id="267" r:id="rId9"/>
    <p:sldId id="260" r:id="rId10"/>
    <p:sldId id="259" r:id="rId11"/>
    <p:sldId id="263" r:id="rId12"/>
    <p:sldId id="261" r:id="rId13"/>
    <p:sldId id="265" r:id="rId14"/>
    <p:sldId id="266" r:id="rId15"/>
    <p:sldId id="27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3" autoAdjust="0"/>
  </p:normalViewPr>
  <p:slideViewPr>
    <p:cSldViewPr snapToGrid="0" snapToObjects="1">
      <p:cViewPr varScale="1">
        <p:scale>
          <a:sx n="99" d="100"/>
          <a:sy n="99" d="100"/>
        </p:scale>
        <p:origin x="555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388D4-5443-4534-B507-93AC11413534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9492D-2A20-458F-8A96-92434AA3C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6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ED9B7-BB54-450F-BDF6-4DCBBB6EC1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3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9492D-2A20-458F-8A96-92434AA3C36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B61-C546-8344-BEDD-1961975897F8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91E1-3365-A44F-9E04-0777C3B1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B61-C546-8344-BEDD-1961975897F8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91E1-3365-A44F-9E04-0777C3B1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B61-C546-8344-BEDD-1961975897F8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91E1-3365-A44F-9E04-0777C3B1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B61-C546-8344-BEDD-1961975897F8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91E1-3365-A44F-9E04-0777C3B1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B61-C546-8344-BEDD-1961975897F8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91E1-3365-A44F-9E04-0777C3B1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B61-C546-8344-BEDD-1961975897F8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91E1-3365-A44F-9E04-0777C3B1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B61-C546-8344-BEDD-1961975897F8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91E1-3365-A44F-9E04-0777C3B1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B61-C546-8344-BEDD-1961975897F8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91E1-3365-A44F-9E04-0777C3B1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B61-C546-8344-BEDD-1961975897F8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91E1-3365-A44F-9E04-0777C3B1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B61-C546-8344-BEDD-1961975897F8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91E1-3365-A44F-9E04-0777C3B1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B61-C546-8344-BEDD-1961975897F8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B091E1-3365-A44F-9E04-0777C3B132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CD1B61-C546-8344-BEDD-1961975897F8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B091E1-3365-A44F-9E04-0777C3B132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wrighter16@gmail.com" TargetMode="External"/><Relationship Id="rId2" Type="http://schemas.openxmlformats.org/officeDocument/2006/relationships/hyperlink" Target="mailto:closserj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mailto:jebarken@gmail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52500"/>
            <a:ext cx="7851648" cy="1778000"/>
          </a:xfrm>
        </p:spPr>
        <p:txBody>
          <a:bodyPr/>
          <a:lstStyle/>
          <a:p>
            <a:pPr algn="ctr"/>
            <a:r>
              <a:rPr lang="en-US" dirty="0" smtClean="0"/>
              <a:t>Varsity Parents </a:t>
            </a:r>
            <a:r>
              <a:rPr lang="en-US" dirty="0" smtClean="0"/>
              <a:t>Meeting </a:t>
            </a:r>
            <a:r>
              <a:rPr lang="en-US" dirty="0" smtClean="0"/>
              <a:t>Fall 2018</a:t>
            </a:r>
            <a:endParaRPr lang="en-US" dirty="0"/>
          </a:p>
        </p:txBody>
      </p:sp>
      <p:pic>
        <p:nvPicPr>
          <p:cNvPr id="4" name="Picture 3" descr="mercer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60" y="3147461"/>
            <a:ext cx="1651000" cy="1879600"/>
          </a:xfrm>
          <a:prstGeom prst="rect">
            <a:avLst/>
          </a:prstGeom>
        </p:spPr>
      </p:pic>
      <p:pic>
        <p:nvPicPr>
          <p:cNvPr id="5" name="Picture 4" descr="PNRAlogo.jpg"/>
          <p:cNvPicPr/>
          <p:nvPr/>
        </p:nvPicPr>
        <p:blipFill>
          <a:blip r:embed="rId3"/>
          <a:srcRect l="83182" t="11053" b="58658"/>
          <a:stretch>
            <a:fillRect/>
          </a:stretch>
        </p:blipFill>
        <p:spPr>
          <a:xfrm>
            <a:off x="4671541" y="3147461"/>
            <a:ext cx="1897380" cy="187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711"/>
            <a:ext cx="8229600" cy="716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222"/>
            <a:ext cx="8229600" cy="4835893"/>
          </a:xfrm>
        </p:spPr>
        <p:txBody>
          <a:bodyPr>
            <a:normAutofit fontScale="92500" lnSpcReduction="10000"/>
          </a:bodyPr>
          <a:lstStyle/>
          <a:p>
            <a:r>
              <a:rPr lang="en-US" sz="2824" dirty="0"/>
              <a:t>Blog will have information about practice, regattas, gear, and events taking place at the boathouse</a:t>
            </a:r>
            <a:r>
              <a:rPr lang="en-US" sz="2824" dirty="0" smtClean="0"/>
              <a:t>.</a:t>
            </a:r>
            <a:endParaRPr lang="en-US" sz="2824" dirty="0"/>
          </a:p>
          <a:p>
            <a:r>
              <a:rPr lang="en-US" sz="2824" dirty="0"/>
              <a:t>Text PNRA to 313131 to sign up for the emergency message system</a:t>
            </a:r>
            <a:r>
              <a:rPr lang="en-US" sz="2824" dirty="0" smtClean="0"/>
              <a:t>.</a:t>
            </a:r>
          </a:p>
          <a:p>
            <a:r>
              <a:rPr lang="en-US" sz="2824" dirty="0" smtClean="0"/>
              <a:t>‘Parents of MJRC’ Facebook page</a:t>
            </a:r>
          </a:p>
          <a:p>
            <a:r>
              <a:rPr lang="en-US" sz="2824" dirty="0" smtClean="0"/>
              <a:t>Each team (Varsity Girls and Varsity Boys) has a Facebook page which is for athletes only</a:t>
            </a:r>
            <a:endParaRPr lang="en-US" sz="2824" dirty="0"/>
          </a:p>
          <a:p>
            <a:r>
              <a:rPr lang="en-US" sz="2824" dirty="0" smtClean="0"/>
              <a:t>Parent Coordinators are available to help communicate race logistics, answer questions, etc. </a:t>
            </a:r>
          </a:p>
          <a:p>
            <a:r>
              <a:rPr lang="en-US" sz="2824" dirty="0" smtClean="0"/>
              <a:t>Encourage your athlete to communicate directly with his/her coach. </a:t>
            </a:r>
            <a:endParaRPr lang="en-US" sz="2824" dirty="0"/>
          </a:p>
          <a:p>
            <a:r>
              <a:rPr lang="en-US" dirty="0" smtClean="0"/>
              <a:t>Please DO NOT text the coaches unless it is an emergency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59"/>
            <a:ext cx="8229600" cy="836435"/>
          </a:xfrm>
        </p:spPr>
        <p:txBody>
          <a:bodyPr/>
          <a:lstStyle/>
          <a:p>
            <a:r>
              <a:rPr lang="en-US" dirty="0" smtClean="0"/>
              <a:t>Parent Coordinators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9394"/>
            <a:ext cx="8229600" cy="4389120"/>
          </a:xfrm>
        </p:spPr>
        <p:txBody>
          <a:bodyPr/>
          <a:lstStyle/>
          <a:p>
            <a:r>
              <a:rPr lang="en-US" dirty="0" smtClean="0"/>
              <a:t>Boys Team-</a:t>
            </a:r>
          </a:p>
          <a:p>
            <a:pPr lvl="1"/>
            <a:r>
              <a:rPr lang="en-US" dirty="0" smtClean="0"/>
              <a:t>Jen Closser- </a:t>
            </a:r>
            <a:r>
              <a:rPr lang="en-US" dirty="0" smtClean="0">
                <a:hlinkClick r:id="rId2"/>
              </a:rPr>
              <a:t>closserj@gmail.com</a:t>
            </a:r>
            <a:endParaRPr lang="en-US" dirty="0" smtClean="0"/>
          </a:p>
          <a:p>
            <a:pPr lvl="1"/>
            <a:r>
              <a:rPr lang="en-US" dirty="0" smtClean="0"/>
              <a:t>Erin Wright – </a:t>
            </a:r>
            <a:r>
              <a:rPr lang="en-US" dirty="0" smtClean="0">
                <a:hlinkClick r:id="rId3"/>
              </a:rPr>
              <a:t>wrighter16@gmail.com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Girls Team-</a:t>
            </a:r>
          </a:p>
          <a:p>
            <a:pPr lvl="1"/>
            <a:r>
              <a:rPr lang="en-US" dirty="0" smtClean="0"/>
              <a:t>Jeb Barkenbush- </a:t>
            </a:r>
            <a:r>
              <a:rPr lang="en-US" dirty="0" smtClean="0">
                <a:hlinkClick r:id="rId4"/>
              </a:rPr>
              <a:t>jebarken@gmail.com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14657489_1163498790354517_730592060857529555_n.jpg"/>
          <p:cNvPicPr>
            <a:picLocks noChangeAspect="1"/>
          </p:cNvPicPr>
          <p:nvPr/>
        </p:nvPicPr>
        <p:blipFill>
          <a:blip r:embed="rId5"/>
          <a:srcRect t="18000" r="14250" b="47000"/>
          <a:stretch>
            <a:fillRect/>
          </a:stretch>
        </p:blipFill>
        <p:spPr>
          <a:xfrm>
            <a:off x="895350" y="4390421"/>
            <a:ext cx="7353300" cy="2251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Injury and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Injured? See a doctor. Coaches will need a physician’s clearance to allow rower back to practice after sustaining an injury.</a:t>
            </a:r>
          </a:p>
          <a:p>
            <a:endParaRPr lang="en-US" dirty="0"/>
          </a:p>
          <a:p>
            <a:r>
              <a:rPr lang="en-US" dirty="0" smtClean="0"/>
              <a:t>Sore? Stretch. Heat before, ice after activity.</a:t>
            </a:r>
          </a:p>
          <a:p>
            <a:endParaRPr lang="en-US" dirty="0"/>
          </a:p>
          <a:p>
            <a:r>
              <a:rPr lang="en-US" dirty="0" smtClean="0"/>
              <a:t>Not sure which? Talk to your coach, but athletes are encouraged to pay close attention to how their bodies are feeling on a daily basis (sharp pain is in the injury category)</a:t>
            </a:r>
          </a:p>
          <a:p>
            <a:endParaRPr lang="en-US" dirty="0" smtClean="0"/>
          </a:p>
          <a:p>
            <a:r>
              <a:rPr lang="en-US" dirty="0" smtClean="0"/>
              <a:t>Nutrition is important! Send healthy snacks to practice.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Weather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4345806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Please be prepared for cold </a:t>
            </a:r>
          </a:p>
          <a:p>
            <a:pPr>
              <a:buNone/>
            </a:pPr>
            <a:r>
              <a:rPr lang="en-US" dirty="0" smtClean="0"/>
              <a:t>	temperatures!</a:t>
            </a:r>
          </a:p>
          <a:p>
            <a:r>
              <a:rPr lang="en-US" dirty="0" smtClean="0"/>
              <a:t>Bring extra clothes!</a:t>
            </a:r>
          </a:p>
          <a:p>
            <a:r>
              <a:rPr lang="en-US" dirty="0" smtClean="0"/>
              <a:t>Always have sneakers!</a:t>
            </a:r>
          </a:p>
          <a:p>
            <a:r>
              <a:rPr lang="en-US" dirty="0" smtClean="0"/>
              <a:t>Label all clothes!</a:t>
            </a:r>
          </a:p>
          <a:p>
            <a:r>
              <a:rPr lang="en-US" dirty="0" smtClean="0"/>
              <a:t>Changes to practice due to weather will be posted on 313131 or the blog.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15110958_10209651626519910_4292291355943938623_o.jpg"/>
          <p:cNvPicPr>
            <a:picLocks noChangeAspect="1"/>
          </p:cNvPicPr>
          <p:nvPr/>
        </p:nvPicPr>
        <p:blipFill>
          <a:blip r:embed="rId2"/>
          <a:srcRect l="1672"/>
          <a:stretch>
            <a:fillRect/>
          </a:stretch>
        </p:blipFill>
        <p:spPr>
          <a:xfrm>
            <a:off x="4874741" y="1143000"/>
            <a:ext cx="42839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Regattas - Volunteering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Mercer hosts a number of regattas throughout the year which could not be possible without the volunteers. 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For all Mercer home regattas, there is a Family Commitment to volunteer 4 hours per event.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Launch drivers are crucial (and a great way to watch the races)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Kevin Heyeck is our Volunteer Launch Driver Coordinator</a:t>
            </a:r>
          </a:p>
        </p:txBody>
      </p:sp>
    </p:spTree>
    <p:extLst>
      <p:ext uri="{BB962C8B-B14F-4D97-AF65-F5344CB8AC3E}">
        <p14:creationId xmlns:p14="http://schemas.microsoft.com/office/powerpoint/2010/main" val="27970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8" y="774833"/>
            <a:ext cx="8229600" cy="7546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919"/>
            <a:ext cx="8229600" cy="49762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JL Store is open until Monday. Check blog post for more </a:t>
            </a:r>
            <a:r>
              <a:rPr lang="en-US" dirty="0" smtClean="0"/>
              <a:t>information. All varsity athletes need the JL </a:t>
            </a:r>
            <a:r>
              <a:rPr lang="en-US" dirty="0" err="1" smtClean="0"/>
              <a:t>unisuit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Spring races: Mercer Lake Sprints falls on Easter weekend in 2019. Races will be Friday, April 19 and Saturday, April 20</a:t>
            </a:r>
          </a:p>
          <a:p>
            <a:r>
              <a:rPr lang="en-US" dirty="0" smtClean="0"/>
              <a:t>Late fees: there will be a $15 late fee applied to any payment not received within 15 days of the event or start date of the season.</a:t>
            </a:r>
          </a:p>
          <a:p>
            <a:r>
              <a:rPr lang="en-US" dirty="0" smtClean="0"/>
              <a:t>Register for Fall Season on </a:t>
            </a:r>
            <a:r>
              <a:rPr lang="en-US" dirty="0" err="1" smtClean="0"/>
              <a:t>RegattaCentral</a:t>
            </a:r>
            <a:r>
              <a:rPr lang="en-US" dirty="0"/>
              <a:t> </a:t>
            </a:r>
            <a:r>
              <a:rPr lang="en-US" dirty="0" smtClean="0"/>
              <a:t>(late fee applies on Tuesday, Sept 25)</a:t>
            </a:r>
          </a:p>
          <a:p>
            <a:r>
              <a:rPr lang="en-US" dirty="0" smtClean="0"/>
              <a:t>Trenton </a:t>
            </a:r>
            <a:r>
              <a:rPr lang="en-US" dirty="0" smtClean="0"/>
              <a:t>transportation – interest </a:t>
            </a:r>
            <a:r>
              <a:rPr lang="en-US" dirty="0" smtClean="0"/>
              <a:t>or ideas in helping?</a:t>
            </a:r>
            <a:endParaRPr lang="en-US" dirty="0" smtClean="0"/>
          </a:p>
          <a:p>
            <a:r>
              <a:rPr lang="en-US" dirty="0" smtClean="0"/>
              <a:t>Oktoberfest – Saturday, October 13</a:t>
            </a:r>
          </a:p>
          <a:p>
            <a:r>
              <a:rPr lang="en-US" dirty="0" smtClean="0"/>
              <a:t>PNRA/Mercer Fundraiser – </a:t>
            </a:r>
            <a:r>
              <a:rPr lang="en-US" dirty="0" err="1" smtClean="0"/>
              <a:t>TopGolf</a:t>
            </a:r>
            <a:r>
              <a:rPr lang="en-US" dirty="0" smtClean="0"/>
              <a:t> Sunday, November 18</a:t>
            </a:r>
          </a:p>
          <a:p>
            <a:r>
              <a:rPr lang="en-US" dirty="0" smtClean="0"/>
              <a:t>Confidential Reporting Hotline</a:t>
            </a:r>
          </a:p>
          <a:p>
            <a:r>
              <a:rPr lang="en-US" dirty="0" smtClean="0"/>
              <a:t>College Night: Monday, Sept 24 at 7 pm at the boathouse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5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103"/>
            <a:ext cx="8229600" cy="931424"/>
          </a:xfrm>
        </p:spPr>
        <p:txBody>
          <a:bodyPr/>
          <a:lstStyle/>
          <a:p>
            <a:r>
              <a:rPr lang="en-US" dirty="0" smtClean="0"/>
              <a:t>Boathouse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263"/>
            <a:ext cx="6887737" cy="5724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Access Road Speed Limit </a:t>
            </a:r>
            <a:r>
              <a:rPr lang="en-US" b="1" u="sng" dirty="0" smtClean="0">
                <a:solidFill>
                  <a:srgbClr val="FF0000"/>
                </a:solidFill>
              </a:rPr>
              <a:t>25 mph!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84" y="3016107"/>
            <a:ext cx="6696726" cy="3488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942" y="2009595"/>
            <a:ext cx="275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Slow around the turn!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69795" y="2378927"/>
            <a:ext cx="0" cy="89953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00546" y="4051611"/>
            <a:ext cx="1516566" cy="1717288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Bent Arrow 18"/>
          <p:cNvSpPr/>
          <p:nvPr/>
        </p:nvSpPr>
        <p:spPr>
          <a:xfrm rot="5184885">
            <a:off x="5391316" y="4859425"/>
            <a:ext cx="418409" cy="251608"/>
          </a:xfrm>
          <a:prstGeom prst="ben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 flipV="1">
            <a:off x="6032808" y="4771824"/>
            <a:ext cx="334537" cy="2590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2444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14985297" flipV="1">
            <a:off x="6242549" y="5111344"/>
            <a:ext cx="200796" cy="252842"/>
          </a:xfrm>
          <a:prstGeom prst="bentArrow">
            <a:avLst>
              <a:gd name="adj1" fmla="val 30125"/>
              <a:gd name="adj2" fmla="val 25000"/>
              <a:gd name="adj3" fmla="val 25000"/>
              <a:gd name="adj4" fmla="val 72444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20676392" flipV="1">
            <a:off x="5706417" y="5246167"/>
            <a:ext cx="334537" cy="2590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2444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334274" flipV="1">
            <a:off x="773861" y="3407423"/>
            <a:ext cx="334537" cy="2590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2444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90839" y="2046766"/>
            <a:ext cx="3308196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Red zone: </a:t>
            </a:r>
          </a:p>
          <a:p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Drop off – Pick up </a:t>
            </a:r>
          </a:p>
          <a:p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No waiting!</a:t>
            </a:r>
          </a:p>
          <a:p>
            <a:pPr marL="401638" indent="-401638"/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Keep Open for </a:t>
            </a:r>
            <a:r>
              <a:rPr lang="en-US" b="1" smtClean="0">
                <a:solidFill>
                  <a:srgbClr val="FFFF00"/>
                </a:solidFill>
              </a:rPr>
              <a:t>Emergency  vehicles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2885" y="3210653"/>
            <a:ext cx="1946306" cy="1561171"/>
          </a:xfrm>
          <a:prstGeom prst="rect">
            <a:avLst/>
          </a:prstGeom>
          <a:solidFill>
            <a:srgbClr val="92D050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6380" y="5027550"/>
            <a:ext cx="330819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Green zone: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 Waiting zone</a:t>
            </a:r>
          </a:p>
          <a:p>
            <a:pPr marL="401638" indent="-401638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 Keep avenue open for Emergency  vehicles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51950">
            <a:off x="2289365" y="4408312"/>
            <a:ext cx="3012280" cy="274835"/>
          </a:xfrm>
          <a:prstGeom prst="rect">
            <a:avLst/>
          </a:prstGeom>
          <a:solidFill>
            <a:srgbClr val="92D050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45857">
            <a:off x="2344180" y="4184086"/>
            <a:ext cx="3013949" cy="230306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690839" y="4944819"/>
            <a:ext cx="1159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C000"/>
                </a:solidFill>
              </a:rPr>
              <a:t>Coaches parking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9730" y="4563017"/>
            <a:ext cx="1159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C000"/>
                </a:solidFill>
              </a:rPr>
              <a:t>Bus parking</a:t>
            </a:r>
            <a:endParaRPr lang="en-US" sz="11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0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MJRC Coaches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Director: Hilary </a:t>
            </a:r>
            <a:r>
              <a:rPr lang="en-US" dirty="0" err="1" smtClean="0"/>
              <a:t>Gehman</a:t>
            </a:r>
            <a:endParaRPr lang="en-US" dirty="0" smtClean="0"/>
          </a:p>
          <a:p>
            <a:pPr lvl="1"/>
            <a:r>
              <a:rPr lang="en-US" dirty="0" smtClean="0"/>
              <a:t>hgehman@rowpnra.org 609-799-7100 x107</a:t>
            </a:r>
          </a:p>
          <a:p>
            <a:r>
              <a:rPr lang="en-US" dirty="0" smtClean="0"/>
              <a:t>Varsity Girls: Matt Carlsen</a:t>
            </a:r>
          </a:p>
          <a:p>
            <a:pPr lvl="1"/>
            <a:r>
              <a:rPr lang="en-US" dirty="0" smtClean="0"/>
              <a:t>mcarlsen@rowpnra.org  609-799-7100 x 102</a:t>
            </a:r>
          </a:p>
          <a:p>
            <a:r>
              <a:rPr lang="en-US" dirty="0"/>
              <a:t>Varsity Boys: Jamie Hamp</a:t>
            </a:r>
          </a:p>
          <a:p>
            <a:pPr lvl="1"/>
            <a:r>
              <a:rPr lang="en-US" dirty="0"/>
              <a:t>jhamp@rowpnra.org  609-799-7100 x </a:t>
            </a:r>
            <a:r>
              <a:rPr lang="en-US" dirty="0" smtClean="0"/>
              <a:t>103</a:t>
            </a:r>
          </a:p>
          <a:p>
            <a:r>
              <a:rPr lang="en-US" dirty="0" smtClean="0"/>
              <a:t>Novice Girls: Anna Kalfaian</a:t>
            </a:r>
          </a:p>
          <a:p>
            <a:pPr lvl="1"/>
            <a:r>
              <a:rPr lang="en-US" dirty="0" smtClean="0"/>
              <a:t>akalfaian@rowpnra.org  609-799-7100 x 106</a:t>
            </a:r>
          </a:p>
          <a:p>
            <a:r>
              <a:rPr lang="en-US" dirty="0" smtClean="0"/>
              <a:t>Novice </a:t>
            </a:r>
            <a:r>
              <a:rPr lang="en-US" dirty="0"/>
              <a:t>Boys: Leigh </a:t>
            </a:r>
            <a:r>
              <a:rPr lang="en-US" dirty="0" smtClean="0"/>
              <a:t>Warner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Assistant Coaches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Varsity Girls Assistant Coaches</a:t>
            </a:r>
          </a:p>
          <a:p>
            <a:pPr lvl="1"/>
            <a:r>
              <a:rPr lang="en-US" dirty="0" smtClean="0"/>
              <a:t>Sophia Vitas</a:t>
            </a:r>
          </a:p>
          <a:p>
            <a:pPr lvl="1"/>
            <a:r>
              <a:rPr lang="en-US" dirty="0" smtClean="0"/>
              <a:t>Coco Schoeller</a:t>
            </a:r>
          </a:p>
          <a:p>
            <a:pPr lvl="1"/>
            <a:r>
              <a:rPr lang="en-US" dirty="0" smtClean="0"/>
              <a:t>Rena White &amp; Katie Sessa – temporary</a:t>
            </a:r>
          </a:p>
          <a:p>
            <a:pPr marL="393192" lvl="1" indent="0">
              <a:buNone/>
            </a:pPr>
            <a:endParaRPr lang="en-US" dirty="0"/>
          </a:p>
          <a:p>
            <a:r>
              <a:rPr lang="en-US" dirty="0" smtClean="0"/>
              <a:t>Varsity Boys Assistant Coaches</a:t>
            </a:r>
          </a:p>
          <a:p>
            <a:pPr lvl="1"/>
            <a:r>
              <a:rPr lang="en-US" dirty="0" smtClean="0"/>
              <a:t>Kyle James</a:t>
            </a:r>
          </a:p>
          <a:p>
            <a:pPr lvl="1"/>
            <a:r>
              <a:rPr lang="en-US" dirty="0" smtClean="0"/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176857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Dates and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September </a:t>
            </a:r>
            <a:r>
              <a:rPr lang="en-US" dirty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- Varsity Starts</a:t>
            </a:r>
          </a:p>
          <a:p>
            <a:endParaRPr lang="en-US" dirty="0" smtClean="0"/>
          </a:p>
          <a:p>
            <a:r>
              <a:rPr lang="en-US" dirty="0" smtClean="0"/>
              <a:t>November 16</a:t>
            </a:r>
            <a:r>
              <a:rPr lang="en-US" baseline="30000" dirty="0" smtClean="0"/>
              <a:t>th</a:t>
            </a:r>
            <a:r>
              <a:rPr lang="en-US" dirty="0" smtClean="0"/>
              <a:t>- Last day of Fall</a:t>
            </a:r>
          </a:p>
          <a:p>
            <a:endParaRPr lang="en-US" dirty="0" smtClean="0"/>
          </a:p>
          <a:p>
            <a:r>
              <a:rPr lang="en-US" dirty="0" smtClean="0"/>
              <a:t>Varsity practice- </a:t>
            </a:r>
          </a:p>
          <a:p>
            <a:pPr lvl="1"/>
            <a:r>
              <a:rPr lang="en-US" dirty="0" smtClean="0"/>
              <a:t>Monday- Friday: 4:00-6:45 PM</a:t>
            </a:r>
          </a:p>
          <a:p>
            <a:pPr lvl="1"/>
            <a:r>
              <a:rPr lang="en-US" dirty="0" smtClean="0"/>
              <a:t>Sunday: 7-9:30 </a:t>
            </a:r>
            <a:r>
              <a:rPr lang="en-US" dirty="0"/>
              <a:t>A</a:t>
            </a:r>
            <a:r>
              <a:rPr lang="en-US" dirty="0" smtClean="0"/>
              <a:t>M</a:t>
            </a:r>
          </a:p>
          <a:p>
            <a:pPr lvl="1"/>
            <a:r>
              <a:rPr lang="en-US" dirty="0" smtClean="0"/>
              <a:t>Saturday: OFF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26" y="673769"/>
            <a:ext cx="6622181" cy="7642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College Visits and Test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315"/>
            <a:ext cx="8229600" cy="5207428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Check race schedules and communicate with your coach regarding ALL test dates and college visits</a:t>
            </a:r>
          </a:p>
          <a:p>
            <a:pPr lvl="1"/>
            <a:r>
              <a:rPr lang="en-US" dirty="0" smtClean="0"/>
              <a:t>SAT test dates</a:t>
            </a:r>
          </a:p>
          <a:p>
            <a:pPr lvl="2"/>
            <a:r>
              <a:rPr lang="en-US" sz="1800" dirty="0" smtClean="0"/>
              <a:t>Oct. 6 (Head of the Housatonic)</a:t>
            </a:r>
          </a:p>
          <a:p>
            <a:pPr lvl="2"/>
            <a:r>
              <a:rPr lang="en-US" sz="1800" dirty="0" smtClean="0"/>
              <a:t>Nov. 3 (Mercer Fall Classic)</a:t>
            </a:r>
          </a:p>
          <a:p>
            <a:pPr lvl="2"/>
            <a:r>
              <a:rPr lang="en-US" sz="1800" dirty="0" smtClean="0"/>
              <a:t>Dec. 1</a:t>
            </a:r>
          </a:p>
          <a:p>
            <a:pPr lvl="2"/>
            <a:r>
              <a:rPr lang="en-US" sz="1800" dirty="0" smtClean="0"/>
              <a:t>March 9, 2019</a:t>
            </a:r>
          </a:p>
          <a:p>
            <a:pPr lvl="2"/>
            <a:r>
              <a:rPr lang="en-US" sz="1800" dirty="0" smtClean="0"/>
              <a:t>May 4, 2019</a:t>
            </a:r>
          </a:p>
          <a:p>
            <a:pPr lvl="2"/>
            <a:r>
              <a:rPr lang="en-US" sz="1800" dirty="0" smtClean="0"/>
              <a:t>June 1, 2019</a:t>
            </a:r>
          </a:p>
          <a:p>
            <a:pPr lvl="1"/>
            <a:r>
              <a:rPr lang="en-US" dirty="0" smtClean="0"/>
              <a:t>ACT test dates</a:t>
            </a:r>
          </a:p>
          <a:p>
            <a:pPr lvl="2"/>
            <a:r>
              <a:rPr lang="en-US" sz="1800" dirty="0" smtClean="0"/>
              <a:t>Oct. 27 </a:t>
            </a:r>
          </a:p>
          <a:p>
            <a:pPr lvl="2"/>
            <a:r>
              <a:rPr lang="en-US" sz="1800" dirty="0" smtClean="0"/>
              <a:t>Dec. 8</a:t>
            </a:r>
          </a:p>
          <a:p>
            <a:pPr lvl="2"/>
            <a:r>
              <a:rPr lang="en-US" sz="1800" dirty="0" smtClean="0"/>
              <a:t>Feb. 9, 2019</a:t>
            </a:r>
          </a:p>
          <a:p>
            <a:pPr lvl="2"/>
            <a:r>
              <a:rPr lang="en-US" sz="1800" dirty="0" smtClean="0"/>
              <a:t>April 13, 2019</a:t>
            </a:r>
          </a:p>
          <a:p>
            <a:pPr lvl="2"/>
            <a:r>
              <a:rPr lang="en-US" sz="1800" dirty="0" smtClean="0"/>
              <a:t>June 8, 2019 (Youth Nationals)</a:t>
            </a:r>
          </a:p>
          <a:p>
            <a:pPr lvl="2"/>
            <a:r>
              <a:rPr lang="en-US" sz="1800" dirty="0" smtClean="0"/>
              <a:t>July 13, 2019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Expectations/ Culture</a:t>
            </a:r>
            <a:endParaRPr lang="en-US" dirty="0"/>
          </a:p>
        </p:txBody>
      </p:sp>
      <p:pic>
        <p:nvPicPr>
          <p:cNvPr id="4" name="Content Placeholder 3" descr="WeAreMercerflyer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22438" r="-22438"/>
              <a:stretch>
                <a:fillRect/>
              </a:stretch>
            </p:blipFill>
          </mc:Choice>
          <mc:Fallback>
            <p:blipFill>
              <a:blip r:embed="rId3"/>
              <a:srcRect l="-22438" r="-22438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Race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Mercer Lake Challenge </a:t>
            </a:r>
            <a:r>
              <a:rPr lang="en-US" sz="2000" b="1" dirty="0" smtClean="0"/>
              <a:t>–</a:t>
            </a:r>
            <a:r>
              <a:rPr lang="en-US" b="1" dirty="0" smtClean="0"/>
              <a:t> </a:t>
            </a:r>
            <a:r>
              <a:rPr lang="en-US" sz="2000" dirty="0" smtClean="0"/>
              <a:t>Wednesday, September 26 (all PNRA programs, during practice), Mercer Lake</a:t>
            </a:r>
          </a:p>
          <a:p>
            <a:r>
              <a:rPr lang="en-US" b="1" dirty="0" smtClean="0"/>
              <a:t>Head of the Housatonic</a:t>
            </a:r>
            <a:r>
              <a:rPr lang="en-US" dirty="0" smtClean="0"/>
              <a:t>- </a:t>
            </a:r>
            <a:r>
              <a:rPr lang="en-US" sz="2000" dirty="0" smtClean="0"/>
              <a:t>October 6 (3 varsity 8s, 1 novice 8) Shelton, CT</a:t>
            </a:r>
          </a:p>
          <a:p>
            <a:r>
              <a:rPr lang="en-US" b="1" dirty="0" smtClean="0"/>
              <a:t>Head of the Charles </a:t>
            </a:r>
            <a:r>
              <a:rPr lang="en-US" sz="2000" b="1" dirty="0" smtClean="0"/>
              <a:t>– </a:t>
            </a:r>
            <a:r>
              <a:rPr lang="en-US" sz="2000" dirty="0" smtClean="0"/>
              <a:t>October</a:t>
            </a:r>
            <a:r>
              <a:rPr lang="en-US" sz="2000" b="1" dirty="0" smtClean="0"/>
              <a:t> </a:t>
            </a:r>
            <a:r>
              <a:rPr lang="en-US" sz="2000" dirty="0" smtClean="0"/>
              <a:t>20-21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(2 girls 8s, 1 boys 8), Boston, MA</a:t>
            </a:r>
          </a:p>
          <a:p>
            <a:r>
              <a:rPr lang="en-US" b="1" dirty="0" smtClean="0"/>
              <a:t>Head of the Schuylkill </a:t>
            </a:r>
            <a:r>
              <a:rPr lang="en-US" sz="2000" dirty="0" smtClean="0"/>
              <a:t>– October 28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(select varsity and novice), Philadelphia, PA</a:t>
            </a:r>
          </a:p>
          <a:p>
            <a:r>
              <a:rPr lang="en-US" b="1" dirty="0" smtClean="0"/>
              <a:t>Head of the Halloween </a:t>
            </a:r>
            <a:r>
              <a:rPr lang="en-US" sz="2000" b="1" dirty="0" smtClean="0"/>
              <a:t>– </a:t>
            </a:r>
            <a:r>
              <a:rPr lang="en-US" sz="2000" dirty="0" smtClean="0"/>
              <a:t>October 31</a:t>
            </a:r>
            <a:r>
              <a:rPr lang="en-US" sz="2000" baseline="30000" dirty="0" smtClean="0"/>
              <a:t>st </a:t>
            </a:r>
            <a:r>
              <a:rPr lang="en-US" sz="2000" dirty="0" smtClean="0"/>
              <a:t>(all </a:t>
            </a:r>
            <a:r>
              <a:rPr lang="en-US" sz="2000" dirty="0"/>
              <a:t>a</a:t>
            </a:r>
            <a:r>
              <a:rPr lang="en-US" sz="2000" dirty="0" smtClean="0"/>
              <a:t>thletes, during practice)</a:t>
            </a:r>
          </a:p>
          <a:p>
            <a:r>
              <a:rPr lang="en-US" b="1" dirty="0" smtClean="0"/>
              <a:t>Mercer Fall Classic </a:t>
            </a:r>
            <a:r>
              <a:rPr lang="en-US" sz="2000" dirty="0" smtClean="0"/>
              <a:t>– November 3 (all athletes), Mercer Lake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883" y="1462658"/>
            <a:ext cx="8229600" cy="3888988"/>
          </a:xfrm>
        </p:spPr>
        <p:txBody>
          <a:bodyPr>
            <a:normAutofit/>
          </a:bodyPr>
          <a:lstStyle/>
          <a:p>
            <a:r>
              <a:rPr lang="en-US" dirty="0" smtClean="0"/>
              <a:t>Head of the Housatonic  - approx. $300/athlete</a:t>
            </a:r>
          </a:p>
          <a:p>
            <a:r>
              <a:rPr lang="en-US" dirty="0" smtClean="0"/>
              <a:t>Head of the Charles – approx. $650/athlete</a:t>
            </a:r>
          </a:p>
          <a:p>
            <a:endParaRPr lang="en-US" dirty="0"/>
          </a:p>
          <a:p>
            <a:r>
              <a:rPr lang="en-US" dirty="0" smtClean="0"/>
              <a:t>Trip fees will be posted roughly one week prior to the event and need to be paid within 2 weeks after the event. </a:t>
            </a:r>
          </a:p>
          <a:p>
            <a:r>
              <a:rPr lang="en-US" dirty="0" smtClean="0"/>
              <a:t>There will be a late fee of $15 added to the trip fee if not paid within 15 days of the event.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878"/>
            <a:ext cx="8229600" cy="79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Trip Fees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32612"/>
          </a:xfrm>
        </p:spPr>
        <p:txBody>
          <a:bodyPr/>
          <a:lstStyle/>
          <a:p>
            <a:r>
              <a:rPr lang="en-US" dirty="0" smtClean="0"/>
              <a:t>Attendance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8229600" cy="2400033"/>
          </a:xfrm>
        </p:spPr>
        <p:txBody>
          <a:bodyPr/>
          <a:lstStyle/>
          <a:p>
            <a:r>
              <a:rPr lang="en-US" sz="2350" dirty="0" smtClean="0"/>
              <a:t>24 hours (or more) prior to an absence please fill out Absentee Form found on the website.</a:t>
            </a:r>
          </a:p>
          <a:p>
            <a:r>
              <a:rPr lang="en-US" sz="2350" dirty="0" smtClean="0"/>
              <a:t>If it’s a sickness or last minute emergency, less than 24 hours, please email coach in addition to filling out the form.</a:t>
            </a:r>
          </a:p>
          <a:p>
            <a:r>
              <a:rPr lang="en-US" sz="2350" dirty="0" smtClean="0"/>
              <a:t>Attendance affects boating assignments! </a:t>
            </a:r>
            <a:endParaRPr lang="en-US" dirty="0"/>
          </a:p>
        </p:txBody>
      </p:sp>
      <p:pic>
        <p:nvPicPr>
          <p:cNvPr id="4" name="Picture 3" descr="14753925_903274539804853_8344890559123629852_o.jpg"/>
          <p:cNvPicPr>
            <a:picLocks noChangeAspect="1"/>
          </p:cNvPicPr>
          <p:nvPr/>
        </p:nvPicPr>
        <p:blipFill>
          <a:blip r:embed="rId2"/>
          <a:srcRect l="584" t="10517" b="10517"/>
          <a:stretch>
            <a:fillRect/>
          </a:stretch>
        </p:blipFill>
        <p:spPr>
          <a:xfrm>
            <a:off x="194057" y="4350513"/>
            <a:ext cx="8746743" cy="2507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8033</TotalTime>
  <Words>840</Words>
  <Application>Microsoft Office PowerPoint</Application>
  <PresentationFormat>On-screen Show (4:3)</PresentationFormat>
  <Paragraphs>127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Flow</vt:lpstr>
      <vt:lpstr>Varsity Parents Meeting Fall 2018</vt:lpstr>
      <vt:lpstr>MJRC Coaches</vt:lpstr>
      <vt:lpstr>Assistant Coaches </vt:lpstr>
      <vt:lpstr>Program Dates and Times</vt:lpstr>
      <vt:lpstr>College Visits and Test Dates</vt:lpstr>
      <vt:lpstr>Team Expectations/ Culture</vt:lpstr>
      <vt:lpstr>Fall Race Schedule</vt:lpstr>
      <vt:lpstr>Trip Fees</vt:lpstr>
      <vt:lpstr>Attendance Policy</vt:lpstr>
      <vt:lpstr>Communication</vt:lpstr>
      <vt:lpstr>Parent Coordinators</vt:lpstr>
      <vt:lpstr>Injury and Nutrition</vt:lpstr>
      <vt:lpstr>Fall Weather </vt:lpstr>
      <vt:lpstr>Regattas - Volunteering</vt:lpstr>
      <vt:lpstr>Additional Information</vt:lpstr>
      <vt:lpstr>Boathouse Safety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Parents Meeting 2017</dc:title>
  <dc:creator>Amanda Klaiber-Short</dc:creator>
  <cp:lastModifiedBy>Caspersen4</cp:lastModifiedBy>
  <cp:revision>72</cp:revision>
  <dcterms:created xsi:type="dcterms:W3CDTF">2017-09-08T15:27:51Z</dcterms:created>
  <dcterms:modified xsi:type="dcterms:W3CDTF">2018-09-15T16:22:07Z</dcterms:modified>
</cp:coreProperties>
</file>